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408" r:id="rId4"/>
    <p:sldId id="352" r:id="rId5"/>
    <p:sldId id="357" r:id="rId6"/>
    <p:sldId id="358" r:id="rId7"/>
    <p:sldId id="359" r:id="rId8"/>
    <p:sldId id="361" r:id="rId9"/>
    <p:sldId id="362" r:id="rId10"/>
    <p:sldId id="391" r:id="rId11"/>
    <p:sldId id="364" r:id="rId12"/>
    <p:sldId id="365" r:id="rId13"/>
    <p:sldId id="366" r:id="rId14"/>
    <p:sldId id="336" r:id="rId15"/>
    <p:sldId id="393" r:id="rId16"/>
    <p:sldId id="317" r:id="rId17"/>
    <p:sldId id="261" r:id="rId18"/>
    <p:sldId id="318" r:id="rId19"/>
    <p:sldId id="395" r:id="rId20"/>
    <p:sldId id="262" r:id="rId21"/>
    <p:sldId id="397" r:id="rId22"/>
    <p:sldId id="399" r:id="rId23"/>
    <p:sldId id="398" r:id="rId24"/>
    <p:sldId id="396" r:id="rId25"/>
    <p:sldId id="400" r:id="rId26"/>
    <p:sldId id="394" r:id="rId27"/>
    <p:sldId id="263" r:id="rId28"/>
    <p:sldId id="265" r:id="rId29"/>
    <p:sldId id="310" r:id="rId30"/>
    <p:sldId id="311" r:id="rId31"/>
    <p:sldId id="312" r:id="rId32"/>
    <p:sldId id="401" r:id="rId33"/>
    <p:sldId id="402" r:id="rId34"/>
    <p:sldId id="260" r:id="rId35"/>
    <p:sldId id="268" r:id="rId36"/>
    <p:sldId id="269" r:id="rId37"/>
    <p:sldId id="270" r:id="rId38"/>
    <p:sldId id="273" r:id="rId39"/>
    <p:sldId id="314" r:id="rId40"/>
    <p:sldId id="313" r:id="rId41"/>
    <p:sldId id="403" r:id="rId42"/>
    <p:sldId id="404" r:id="rId43"/>
    <p:sldId id="406" r:id="rId44"/>
    <p:sldId id="405" r:id="rId45"/>
    <p:sldId id="315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407" r:id="rId69"/>
  </p:sldIdLst>
  <p:sldSz cx="24384000" cy="13716000"/>
  <p:notesSz cx="6858000" cy="9144000"/>
  <p:embeddedFontLst>
    <p:embeddedFont>
      <p:font typeface="Helvetica Neue" panose="02000503000000020004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7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1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1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56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2548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400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0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577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8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975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104eaf23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104eaf235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104eaf2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104eaf235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8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93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301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78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523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4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04eaf23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04eaf235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063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04eaf23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04eaf235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117343390_0_11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0117343390_0_11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0117343390_0_1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visa.com/pages/chart-components" TargetMode="External"/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chartability.fizz.stud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groups/wg/aria/participants#:~:text=Frank%20Elavsky" TargetMode="External"/><Relationship Id="rId5" Type="http://schemas.openxmlformats.org/officeDocument/2006/relationships/hyperlink" Target="https://github.com/dataviza11y" TargetMode="External"/><Relationship Id="rId4" Type="http://schemas.openxmlformats.org/officeDocument/2006/relationships/hyperlink" Target="https://machinelearning.appl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atrisbian/status/1324427612723253250?s=2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raille_embosser#/media/File:Index_braille_embosser.jpg" TargetMode="External"/><Relationship Id="rId3" Type="http://schemas.openxmlformats.org/officeDocument/2006/relationships/hyperlink" Target="https://webbtelescope.org/news/first-images/gallery" TargetMode="External"/><Relationship Id="rId7" Type="http://schemas.openxmlformats.org/officeDocument/2006/relationships/hyperlink" Target="https://www.youtube.com/watch?v=Qbe9G9dWcSk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perkinsarchive/albums/72157658605773326/" TargetMode="External"/><Relationship Id="rId5" Type="http://schemas.openxmlformats.org/officeDocument/2006/relationships/hyperlink" Target="https://accessibility2023.arxiv.org/" TargetMode="External"/><Relationship Id="rId4" Type="http://schemas.openxmlformats.org/officeDocument/2006/relationships/hyperlink" Target="https://twitter.com/CarniDC/status/1356267828874256387?s=20" TargetMode="External"/><Relationship Id="rId9" Type="http://schemas.openxmlformats.org/officeDocument/2006/relationships/hyperlink" Target="https://pad.dotincorp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chartability-contrast-seri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ank.computer/chartability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Visualization Accessibility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Thinking about data visualization for people with disabilities.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Workshop, Visualizing Knowledge, Jun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143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Dreaming of ideals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5" name="Google Shape;499;g10104eaf235_1_87">
            <a:extLst>
              <a:ext uri="{FF2B5EF4-FFF2-40B4-BE49-F238E27FC236}">
                <a16:creationId xmlns:a16="http://schemas.microsoft.com/office/drawing/2014/main" id="{1339EB9D-672A-694F-A8B5-FA12436E8227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156719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knowledgeable “specialist” intervenes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change our systems, laws, and environments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give creators better tools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216EB48B-A2E0-DC62-A34E-E140F4F0C93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0DF96-FAEB-F9F5-8B9E-E642F78D76DB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13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A2FE2EFC-3875-6382-83F3-439DD38BBDA1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63070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4424279"/>
            <a:ext cx="21971000" cy="186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will learn today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6293872"/>
            <a:ext cx="21971000" cy="658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accessibility?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the social and medical models of disability?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“ability assumptions”?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“situational” disability or impairment?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some recent advancements?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15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What is accessibility?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i="1" dirty="0"/>
              <a:t>Bonus discussion:</a:t>
            </a:r>
            <a:endParaRPr sz="5500" i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What is “Inclusive Design” and how is it different from accessibility?</a:t>
            </a:r>
            <a:endParaRPr sz="5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  <a:p>
            <a:pPr marL="0" lvl="0" indent="0"/>
            <a:r>
              <a:rPr lang="en-US" sz="5500" dirty="0"/>
              <a:t>2. The qualities that make an experience open or usable specifically for people with disabilities.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are disabled. Now what?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67369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Today’s agenda</a:t>
            </a:r>
            <a:b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i="1"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1</a:t>
            </a:r>
            <a:r>
              <a:rPr lang="en-US" dirty="0"/>
              <a:t>: </a:t>
            </a:r>
            <a:r>
              <a:rPr lang="en-US" i="1" dirty="0"/>
              <a:t>1 hour + 10 minute break</a:t>
            </a:r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Important concepts in accessibility and disability</a:t>
            </a:r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Cool emerging work, Q/A, and sharing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2</a:t>
            </a:r>
            <a:r>
              <a:rPr lang="en-US" dirty="0"/>
              <a:t>: </a:t>
            </a:r>
            <a:r>
              <a:rPr lang="en-US" i="1" dirty="0"/>
              <a:t>50 minutes + 10 minute break</a:t>
            </a:r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 to catch accessibility barriers in a visualization</a:t>
            </a:r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3</a:t>
            </a:r>
            <a:r>
              <a:rPr lang="en-US" dirty="0"/>
              <a:t>: </a:t>
            </a:r>
            <a:r>
              <a:rPr lang="en-US" i="1" dirty="0"/>
              <a:t>50 minutes</a:t>
            </a:r>
            <a:endParaRPr lang="en-US" dirty="0"/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Hands-on exploration of different kinds of data representation</a:t>
            </a:r>
          </a:p>
          <a:p>
            <a:pPr marL="1143000" lvl="1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Curbs | NYC Street Design Manual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urbs | NYC Street Design Manual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3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</a:t>
            </a:r>
            <a:r>
              <a:rPr lang="en-US" i="1" dirty="0"/>
              <a:t>Why</a:t>
            </a:r>
            <a:r>
              <a:rPr lang="en-US" dirty="0"/>
              <a:t> do people do this work?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42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1471146" y="6198935"/>
            <a:ext cx="22912854" cy="131813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expensive to exclude accessibility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17343390_0_24"/>
          <p:cNvSpPr txBox="1">
            <a:spLocks noGrp="1"/>
          </p:cNvSpPr>
          <p:nvPr>
            <p:ph type="title"/>
          </p:nvPr>
        </p:nvSpPr>
        <p:spPr>
          <a:xfrm>
            <a:off x="1196910" y="42837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15</a:t>
            </a:r>
            <a:r>
              <a:rPr lang="en-US" sz="6000" dirty="0"/>
              <a:t>% of time spent on accessibility…</a:t>
            </a:r>
            <a:endParaRPr sz="6000" dirty="0"/>
          </a:p>
        </p:txBody>
      </p:sp>
      <p:grpSp>
        <p:nvGrpSpPr>
          <p:cNvPr id="202" name="Google Shape;202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5131338"/>
            <a:ext cx="21945874" cy="892811"/>
            <a:chOff x="437575" y="1193318"/>
            <a:chExt cx="8229600" cy="334800"/>
          </a:xfrm>
        </p:grpSpPr>
        <p:sp>
          <p:nvSpPr>
            <p:cNvPr id="203" name="Google Shape;203;g10117343390_0_24"/>
            <p:cNvSpPr/>
            <p:nvPr/>
          </p:nvSpPr>
          <p:spPr>
            <a:xfrm>
              <a:off x="437575" y="1193318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10117343390_0_24"/>
            <p:cNvSpPr/>
            <p:nvPr/>
          </p:nvSpPr>
          <p:spPr>
            <a:xfrm>
              <a:off x="437575" y="1193318"/>
              <a:ext cx="1354438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5" name="Google Shape;205;g10117343390_0_24"/>
          <p:cNvSpPr txBox="1">
            <a:spLocks noGrp="1"/>
          </p:cNvSpPr>
          <p:nvPr>
            <p:ph type="title"/>
          </p:nvPr>
        </p:nvSpPr>
        <p:spPr>
          <a:xfrm>
            <a:off x="1196910" y="83118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… for </a:t>
            </a:r>
            <a:r>
              <a:rPr lang="en-US" sz="6000" b="1" dirty="0"/>
              <a:t>26</a:t>
            </a:r>
            <a:r>
              <a:rPr lang="en-US" sz="6000" dirty="0"/>
              <a:t>% of all people</a:t>
            </a:r>
            <a:endParaRPr sz="6000" dirty="0"/>
          </a:p>
        </p:txBody>
      </p:sp>
      <p:grpSp>
        <p:nvGrpSpPr>
          <p:cNvPr id="206" name="Google Shape;206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9159473"/>
            <a:ext cx="21945874" cy="892827"/>
            <a:chOff x="437575" y="2703850"/>
            <a:chExt cx="8229600" cy="334806"/>
          </a:xfrm>
        </p:grpSpPr>
        <p:sp>
          <p:nvSpPr>
            <p:cNvPr id="207" name="Google Shape;207;g10117343390_0_24"/>
            <p:cNvSpPr/>
            <p:nvPr/>
          </p:nvSpPr>
          <p:spPr>
            <a:xfrm>
              <a:off x="437575" y="2703856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10117343390_0_24"/>
            <p:cNvSpPr/>
            <p:nvPr/>
          </p:nvSpPr>
          <p:spPr>
            <a:xfrm>
              <a:off x="437575" y="2703850"/>
              <a:ext cx="22581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93;g10117343390_0_11">
            <a:extLst>
              <a:ext uri="{FF2B5EF4-FFF2-40B4-BE49-F238E27FC236}">
                <a16:creationId xmlns:a16="http://schemas.microsoft.com/office/drawing/2014/main" id="{E6C8F09A-D306-307F-66C1-5ACF892FBEB2}"/>
              </a:ext>
            </a:extLst>
          </p:cNvPr>
          <p:cNvSpPr txBox="1">
            <a:spLocks/>
          </p:cNvSpPr>
          <p:nvPr/>
        </p:nvSpPr>
        <p:spPr>
          <a:xfrm>
            <a:off x="1166831" y="969180"/>
            <a:ext cx="22912854" cy="131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b="1"/>
              <a:t>It is expensive to exclude accessibility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68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Apple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7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30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117343390_0_24"/>
          <p:cNvSpPr txBox="1">
            <a:spLocks noGrp="1"/>
          </p:cNvSpPr>
          <p:nvPr>
            <p:ph type="title"/>
          </p:nvPr>
        </p:nvSpPr>
        <p:spPr>
          <a:xfrm>
            <a:off x="831150" y="3801979"/>
            <a:ext cx="22721700" cy="227225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Fixing inaccessibility takes </a:t>
            </a:r>
            <a:r>
              <a:rPr lang="en-US" b="1" dirty="0"/>
              <a:t>1.5 – 10x </a:t>
            </a:r>
            <a:r>
              <a:rPr lang="en-US" dirty="0"/>
              <a:t>more time if done </a:t>
            </a:r>
            <a:r>
              <a:rPr lang="en-US" i="1" dirty="0"/>
              <a:t>after</a:t>
            </a:r>
            <a:r>
              <a:rPr lang="en-US" dirty="0"/>
              <a:t> something is built.</a:t>
            </a:r>
            <a:endParaRPr dirty="0"/>
          </a:p>
        </p:txBody>
      </p:sp>
      <p:grpSp>
        <p:nvGrpSpPr>
          <p:cNvPr id="210" name="Google Shape;210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6818216"/>
            <a:ext cx="21945874" cy="892811"/>
            <a:chOff x="437575" y="4181043"/>
            <a:chExt cx="8229600" cy="334800"/>
          </a:xfrm>
        </p:grpSpPr>
        <p:sp>
          <p:nvSpPr>
            <p:cNvPr id="211" name="Google Shape;211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210;g10117343390_0_24">
            <a:extLst>
              <a:ext uri="{FF2B5EF4-FFF2-40B4-BE49-F238E27FC236}">
                <a16:creationId xmlns:a16="http://schemas.microsoft.com/office/drawing/2014/main" id="{B9830B61-614C-FF70-B552-D1A39B96B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8117629"/>
            <a:ext cx="21945874" cy="892811"/>
            <a:chOff x="437575" y="4181043"/>
            <a:chExt cx="8229600" cy="334800"/>
          </a:xfrm>
        </p:grpSpPr>
        <p:sp>
          <p:nvSpPr>
            <p:cNvPr id="7" name="Google Shape;211;g10117343390_0_24">
              <a:extLst>
                <a:ext uri="{FF2B5EF4-FFF2-40B4-BE49-F238E27FC236}">
                  <a16:creationId xmlns:a16="http://schemas.microsoft.com/office/drawing/2014/main" id="{98EDD5F5-7453-A7B5-C008-BF68F7DD076B}"/>
                </a:ext>
              </a:extLst>
            </p:cNvPr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g10117343390_0_24">
              <a:extLst>
                <a:ext uri="{FF2B5EF4-FFF2-40B4-BE49-F238E27FC236}">
                  <a16:creationId xmlns:a16="http://schemas.microsoft.com/office/drawing/2014/main" id="{6D8EEA76-0A9B-C7BA-4A39-1AE9932BA67E}"/>
                </a:ext>
              </a:extLst>
            </p:cNvPr>
            <p:cNvSpPr/>
            <p:nvPr/>
          </p:nvSpPr>
          <p:spPr>
            <a:xfrm>
              <a:off x="437575" y="4181043"/>
              <a:ext cx="41148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4170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2"/>
            <a:ext cx="21971100" cy="352330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Share</a:t>
            </a:r>
            <a:r>
              <a:rPr lang="en-US" i="1" dirty="0"/>
              <a:t> </a:t>
            </a:r>
            <a:r>
              <a:rPr lang="en-US" dirty="0"/>
              <a:t>an example where you might be impaired in some way and how accessible technology or infrastructure helps you.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337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Sarah Fossheim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on twitter</a:t>
            </a:r>
            <a:endParaRPr/>
          </a:p>
        </p:txBody>
      </p:sp>
      <p:pic>
        <p:nvPicPr>
          <p:cNvPr id="251" name="Google Shape;251;g10104eaf235_0_47" title="Link to screen reader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695" y="4227600"/>
            <a:ext cx="14404612" cy="8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104eaf235_0_5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Demo: Using a screen reader</a:t>
            </a:r>
            <a:endParaRPr dirty="0"/>
          </a:p>
        </p:txBody>
      </p:sp>
      <p:sp>
        <p:nvSpPr>
          <p:cNvPr id="258" name="Google Shape;258;g10104eaf235_0_5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Mac users: </a:t>
            </a:r>
            <a:r>
              <a:rPr lang="en-US" sz="5500" b="1" dirty="0" err="1"/>
              <a:t>VoiceOver</a:t>
            </a:r>
            <a:endParaRPr sz="5500" b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Windows users: </a:t>
            </a:r>
            <a:r>
              <a:rPr lang="en-US" sz="5500" b="1" dirty="0"/>
              <a:t>NVDA</a:t>
            </a:r>
            <a:r>
              <a:rPr lang="en-US" sz="5500" dirty="0"/>
              <a:t> (requires download)</a:t>
            </a:r>
            <a:endParaRPr sz="5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04eaf235_1_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Explore: An interactive bar chart</a:t>
            </a:r>
            <a:endParaRPr dirty="0"/>
          </a:p>
        </p:txBody>
      </p:sp>
      <p:sp>
        <p:nvSpPr>
          <p:cNvPr id="264" name="Google Shape;264;g10104eaf235_1_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/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frankelavsky.github.io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assessing_chart_interactivity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endParaRPr dirty="0"/>
          </a:p>
        </p:txBody>
      </p:sp>
      <p:pic>
        <p:nvPicPr>
          <p:cNvPr id="2" name="Picture 1" descr="A line chart titled Product AC is trending up, Product AB is tanking">
            <a:extLst>
              <a:ext uri="{FF2B5EF4-FFF2-40B4-BE49-F238E27FC236}">
                <a16:creationId xmlns:a16="http://schemas.microsoft.com/office/drawing/2014/main" id="{9629BFCC-F7B5-B2E9-F23A-62F03EAC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76" y="3589493"/>
            <a:ext cx="13784847" cy="96311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5486400"/>
            <a:ext cx="21971100" cy="20881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philosophical question:</a:t>
            </a:r>
            <a:br>
              <a:rPr lang="en-US" dirty="0"/>
            </a:br>
            <a:r>
              <a:rPr lang="en-US" dirty="0"/>
              <a:t>How do you </a:t>
            </a:r>
            <a:r>
              <a:rPr lang="en-US" i="1" dirty="0"/>
              <a:t>know</a:t>
            </a:r>
            <a:r>
              <a:rPr lang="en-US" dirty="0"/>
              <a:t> something is inaccessible?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614145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 to people with disabilities.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95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4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Actually ask them!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are already speaking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have already spoken: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Research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Blog posts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Accessibility standards</a:t>
            </a: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There are a lot of ways to listen to PWD: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19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What’s happening in the broad space of science, research, data, and accessibility right now?</a:t>
            </a: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 fun part of this talk: The tour!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62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Let’s look at some cool stuff: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3"/>
              </a:rPr>
              <a:t>Nasa’s James Webb Telescope</a:t>
            </a:r>
            <a:r>
              <a:rPr lang="en-US" sz="5500" dirty="0"/>
              <a:t> captions and image descriptions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4"/>
              </a:rPr>
              <a:t>Carni Klirs’ Sonification of NYT COVID deaths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5"/>
              </a:rPr>
              <a:t>arXiv’s Accessibility Forum 2023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6"/>
              </a:rPr>
              <a:t>Tactile Maps</a:t>
            </a:r>
            <a:r>
              <a:rPr lang="en-US" sz="5500" dirty="0"/>
              <a:t> vs </a:t>
            </a:r>
            <a:r>
              <a:rPr lang="en-US" sz="5500" dirty="0">
                <a:hlinkClick r:id="rId7"/>
              </a:rPr>
              <a:t>3D Printing Tactile Graphics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8"/>
              </a:rPr>
              <a:t>Embossed graphics</a:t>
            </a:r>
            <a:r>
              <a:rPr lang="en-US" sz="5500" dirty="0"/>
              <a:t> vs </a:t>
            </a:r>
            <a:r>
              <a:rPr lang="en-US" sz="5500" dirty="0">
                <a:hlinkClick r:id="rId9"/>
              </a:rPr>
              <a:t>Refreshable braille displays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tour</a:t>
            </a:r>
          </a:p>
        </p:txBody>
      </p:sp>
    </p:spTree>
    <p:extLst>
      <p:ext uri="{BB962C8B-B14F-4D97-AF65-F5344CB8AC3E}">
        <p14:creationId xmlns:p14="http://schemas.microsoft.com/office/powerpoint/2010/main" val="433406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2842054"/>
            <a:ext cx="21971100" cy="96624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Past: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3"/>
              </a:rPr>
              <a:t>Visa Chart Components</a:t>
            </a:r>
            <a:r>
              <a:rPr lang="en-US" sz="5500" dirty="0"/>
              <a:t>, a library of charts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4"/>
              </a:rPr>
              <a:t>Chartability</a:t>
            </a:r>
            <a:r>
              <a:rPr lang="en-US" sz="5500" dirty="0"/>
              <a:t>, a set of guidelines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Current: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i="1" dirty="0"/>
              <a:t>(secret project)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(Demo video of my latest project?)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i="1" dirty="0"/>
              <a:t>Refreshable data </a:t>
            </a:r>
            <a:r>
              <a:rPr lang="en-US" sz="5500" i="1" dirty="0" err="1"/>
              <a:t>tactilization</a:t>
            </a:r>
            <a:r>
              <a:rPr lang="en-US" sz="5500" i="1" dirty="0"/>
              <a:t> interfaces</a:t>
            </a:r>
            <a:r>
              <a:rPr lang="en-US" sz="5500" dirty="0"/>
              <a:t> (in progress!)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work</a:t>
            </a:r>
          </a:p>
        </p:txBody>
      </p:sp>
    </p:spTree>
    <p:extLst>
      <p:ext uri="{BB962C8B-B14F-4D97-AF65-F5344CB8AC3E}">
        <p14:creationId xmlns:p14="http://schemas.microsoft.com/office/powerpoint/2010/main" val="379993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238336"/>
            <a:ext cx="21971000" cy="5965536"/>
          </a:xfrm>
        </p:spPr>
        <p:txBody>
          <a:bodyPr>
            <a:normAutofit/>
          </a:bodyPr>
          <a:lstStyle/>
          <a:p>
            <a:r>
              <a:rPr lang="en-US" dirty="0"/>
              <a:t>My goal is to empower practitioners to make their own work more accessible and to challenge the barriers placed on </a:t>
            </a:r>
            <a:r>
              <a:rPr lang="en-US" i="1" dirty="0"/>
              <a:t>who </a:t>
            </a:r>
            <a:r>
              <a:rPr lang="en-US" dirty="0"/>
              <a:t>can be a data practitioner.</a:t>
            </a:r>
          </a:p>
        </p:txBody>
      </p:sp>
    </p:spTree>
    <p:extLst>
      <p:ext uri="{BB962C8B-B14F-4D97-AF65-F5344CB8AC3E}">
        <p14:creationId xmlns:p14="http://schemas.microsoft.com/office/powerpoint/2010/main" val="2916901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04eaf235_1_3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204647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How do you catch accessibility barriers </a:t>
            </a:r>
            <a:r>
              <a:rPr lang="en-US" dirty="0" err="1"/>
              <a:t>indata</a:t>
            </a:r>
            <a:r>
              <a:rPr lang="en-US" dirty="0"/>
              <a:t> visualizations?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1D937-955E-979D-3AEF-EAABA89354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(an introductory guide)</a:t>
            </a:r>
          </a:p>
        </p:txBody>
      </p:sp>
    </p:spTree>
    <p:extLst>
      <p:ext uri="{BB962C8B-B14F-4D97-AF65-F5344CB8AC3E}">
        <p14:creationId xmlns:p14="http://schemas.microsoft.com/office/powerpoint/2010/main" val="2903027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5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6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04eaf235_1_3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204647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Hands-on making!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1D937-955E-979D-3AEF-EAABA89354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Let’s make some accessible data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1242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7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8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2331464" y="3243082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97-99.9%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12191999" y="12397186"/>
            <a:ext cx="10990560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fontScale="92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Million.”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13056</TotalTime>
  <Words>1781</Words>
  <Application>Microsoft Macintosh PowerPoint</Application>
  <PresentationFormat>Custom</PresentationFormat>
  <Paragraphs>277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Helvetica Neue UltraLight</vt:lpstr>
      <vt:lpstr>Helvetica Neue Medium</vt:lpstr>
      <vt:lpstr>Helvetica Neue</vt:lpstr>
      <vt:lpstr>21_BasicWhite</vt:lpstr>
      <vt:lpstr>Data Visualization Accessibility</vt:lpstr>
      <vt:lpstr>Today’s agenda  </vt:lpstr>
      <vt:lpstr>Who am I? A data visualization + accessibility researcher and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26% of people living in the United States self-report living with a disability that affects their daily life.</vt:lpstr>
      <vt:lpstr>Every area of disability affects data visualization work.</vt:lpstr>
      <vt:lpstr>What you will learn today</vt:lpstr>
      <vt:lpstr>Discuss: What is accessibility?</vt:lpstr>
      <vt:lpstr>Accessibility (some working definitions):</vt:lpstr>
      <vt:lpstr>26% are disabled. Now what?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Discuss: Why do people do this work?</vt:lpstr>
      <vt:lpstr>Access is a human right</vt:lpstr>
      <vt:lpstr>It is expensive to exclude accessibility</vt:lpstr>
      <vt:lpstr>15% of time spent on accessibility…</vt:lpstr>
      <vt:lpstr>Fixing inaccessibility takes 1.5 – 10x more time if done after something is built.</vt:lpstr>
      <vt:lpstr>Concept: Situational Impairment “Design for One, Extend to All”</vt:lpstr>
      <vt:lpstr>We all experience situational impairment in our daily lives. Accessibility benefits everyone!</vt:lpstr>
      <vt:lpstr>Discuss: Share an example where you might be impaired in some way and how accessible technology or infrastructure helps you.</vt:lpstr>
      <vt:lpstr>Concept: Ability Assumptions</vt:lpstr>
      <vt:lpstr>What is an inaccessible experience like?</vt:lpstr>
      <vt:lpstr>Demo: Using a screen reader</vt:lpstr>
      <vt:lpstr>Explore: An interactive bar chart</vt:lpstr>
      <vt:lpstr>A philosophical question: How do you know something is inaccessible?</vt:lpstr>
      <vt:lpstr>Listen to people with disabilities.</vt:lpstr>
      <vt:lpstr>There are a lot of ways to listen to PWD:</vt:lpstr>
      <vt:lpstr>The fun part of this talk: The tour!</vt:lpstr>
      <vt:lpstr>The tour</vt:lpstr>
      <vt:lpstr>My work</vt:lpstr>
      <vt:lpstr>My goal is to empower practitioners to make their own work more accessible and to challenge the barriers placed on who can be a data practitioner.</vt:lpstr>
      <vt:lpstr>Part 2: How do you catch accessibility barriers indata visualizations?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  <vt:lpstr>Part 3: Hands-on making!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21</cp:revision>
  <dcterms:modified xsi:type="dcterms:W3CDTF">2023-06-11T19:42:17Z</dcterms:modified>
</cp:coreProperties>
</file>